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5" r:id="rId3"/>
    <p:sldId id="296" r:id="rId4"/>
    <p:sldId id="305" r:id="rId5"/>
    <p:sldId id="306" r:id="rId6"/>
    <p:sldId id="297" r:id="rId7"/>
    <p:sldId id="298" r:id="rId8"/>
    <p:sldId id="299" r:id="rId9"/>
    <p:sldId id="258" r:id="rId10"/>
    <p:sldId id="300" r:id="rId11"/>
    <p:sldId id="301" r:id="rId12"/>
    <p:sldId id="302" r:id="rId13"/>
    <p:sldId id="303" r:id="rId14"/>
    <p:sldId id="304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91" r:id="rId25"/>
    <p:sldId id="292" r:id="rId26"/>
    <p:sldId id="293" r:id="rId27"/>
    <p:sldId id="307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59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5"/>
    <p:restoredTop sz="82796" autoAdjust="0"/>
  </p:normalViewPr>
  <p:slideViewPr>
    <p:cSldViewPr>
      <p:cViewPr varScale="1">
        <p:scale>
          <a:sx n="159" d="100"/>
          <a:sy n="159" d="100"/>
        </p:scale>
        <p:origin x="928" y="18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coral </a:t>
            </a:r>
          </a:p>
          <a:p>
            <a:r>
              <a:rPr lang="en-US" dirty="0"/>
              <a:t>12 bony fish</a:t>
            </a:r>
          </a:p>
          <a:p>
            <a:r>
              <a:rPr lang="en-US" dirty="0"/>
              <a:t>10</a:t>
            </a:r>
            <a:r>
              <a:rPr lang="en-US" baseline="0" dirty="0"/>
              <a:t> invertebrates</a:t>
            </a:r>
          </a:p>
          <a:p>
            <a:r>
              <a:rPr lang="en-US" baseline="0" dirty="0"/>
              <a:t>8 anemone</a:t>
            </a:r>
          </a:p>
          <a:p>
            <a:r>
              <a:rPr lang="en-US" baseline="0" dirty="0"/>
              <a:t>4 sponge</a:t>
            </a:r>
          </a:p>
          <a:p>
            <a:r>
              <a:rPr lang="en-US" baseline="0" dirty="0"/>
              <a:t>3 copepods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from </a:t>
            </a:r>
            <a:r>
              <a:rPr lang="en-US" dirty="0" err="1" smtClean="0"/>
              <a:t>StackOverflow</a:t>
            </a:r>
            <a:r>
              <a:rPr lang="en-US" dirty="0" smtClean="0"/>
              <a:t>:</a:t>
            </a:r>
            <a:r>
              <a:rPr lang="en-US" baseline="0" dirty="0" smtClean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Workshop 1.1: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 Data Visualization</a:t>
            </a:r>
            <a:endParaRPr lang="en-US" sz="36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June 15, 2018</a:t>
            </a:r>
            <a:endParaRPr lang="en-US" dirty="0" smtClean="0"/>
          </a:p>
          <a:p>
            <a:r>
              <a:rPr lang="en-US" dirty="0" smtClean="0"/>
              <a:t>R</a:t>
            </a:r>
            <a:r>
              <a:rPr lang="en-US" dirty="0"/>
              <a:t>. Jordan </a:t>
            </a:r>
            <a:r>
              <a:rPr lang="en-US" dirty="0" err="1" smtClean="0"/>
              <a:t>Crouser</a:t>
            </a:r>
            <a:endParaRPr lang="en-US" dirty="0" smtClean="0"/>
          </a:p>
          <a:p>
            <a:r>
              <a:rPr lang="en-US" dirty="0" smtClean="0"/>
              <a:t>Assistant Professor of Computer Science</a:t>
            </a:r>
          </a:p>
          <a:p>
            <a:r>
              <a:rPr lang="en-US" dirty="0" smtClean="0"/>
              <a:t>Smith College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smtClean="0"/>
              <a:t>What makes these</a:t>
            </a: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“visualizations” </a:t>
            </a:r>
            <a:r>
              <a:rPr lang="en-US" sz="3200" b="1" dirty="0" smtClean="0"/>
              <a:t>useful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</a:t>
            </a:r>
            <a:r>
              <a:rPr lang="en-US" dirty="0" smtClean="0"/>
              <a:t>help you spot trends?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616 people died within 30 days</a:t>
            </a:r>
          </a:p>
          <a:p>
            <a:r>
              <a:rPr lang="en-US" dirty="0" smtClean="0"/>
              <a:t>Initial explanation: </a:t>
            </a:r>
          </a:p>
          <a:p>
            <a:pPr marL="0" indent="0" algn="ctr">
              <a:buNone/>
            </a:pPr>
            <a:r>
              <a:rPr lang="en-US" i="1" dirty="0" smtClean="0"/>
              <a:t>“Miasma in the atmosphere”</a:t>
            </a:r>
          </a:p>
          <a:p>
            <a:r>
              <a:rPr lang="en-US" dirty="0" smtClean="0"/>
              <a:t>Dr. John Snow was the first to link the outbreak to </a:t>
            </a:r>
            <a:r>
              <a:rPr lang="en-US" b="1" dirty="0" smtClean="0"/>
              <a:t>contaminated water</a:t>
            </a:r>
            <a:endParaRPr lang="en-US" dirty="0" smtClean="0"/>
          </a:p>
          <a:p>
            <a:r>
              <a:rPr lang="en-US" dirty="0" smtClean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Convinced authorities to disable the pump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</a:t>
            </a:r>
            <a:r>
              <a:rPr lang="en-US" dirty="0" smtClean="0"/>
              <a:t>help you explore?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Credit: </a:t>
            </a:r>
            <a:r>
              <a:rPr lang="en-US" sz="1100" dirty="0" err="1" smtClean="0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</a:t>
            </a:r>
            <a:r>
              <a:rPr lang="en-US" dirty="0" smtClean="0"/>
              <a:t>tell a story?</a:t>
            </a:r>
            <a:endParaRPr lang="en-US" dirty="0"/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Hans </a:t>
            </a:r>
            <a:r>
              <a:rPr lang="en-US" sz="1000" dirty="0" err="1" smtClean="0"/>
              <a:t>Rosling’s</a:t>
            </a:r>
            <a:r>
              <a:rPr lang="en-US" sz="1000" dirty="0" smtClean="0"/>
              <a:t> 200 Countries, 200 Years, 4 Minutes – The Joy of Stats – BBC Four</a:t>
            </a:r>
          </a:p>
          <a:p>
            <a:pPr algn="r"/>
            <a:r>
              <a:rPr lang="en-US" sz="1000" dirty="0" smtClean="0"/>
              <a:t>https</a:t>
            </a:r>
            <a:r>
              <a:rPr lang="en-US" sz="1000" dirty="0"/>
              <a:t>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(def.)</a:t>
            </a:r>
            <a:endParaRPr lang="en-US" dirty="0"/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 smtClean="0">
                <a:solidFill>
                  <a:srgbClr val="003470"/>
                </a:solidFill>
              </a:rPr>
              <a:t>Visual </a:t>
            </a:r>
            <a:r>
              <a:rPr lang="en-US" sz="2800" b="1" dirty="0" smtClean="0">
                <a:solidFill>
                  <a:srgbClr val="003470"/>
                </a:solidFill>
              </a:rPr>
              <a:t>representations</a:t>
            </a:r>
            <a:r>
              <a:rPr lang="en-US" sz="2800" dirty="0" smtClean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 smtClean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003470"/>
                </a:solidFill>
              </a:rPr>
              <a:t>For more info, visit: </a:t>
            </a:r>
            <a:endParaRPr lang="en-US" sz="2000" b="1" dirty="0">
              <a:solidFill>
                <a:srgbClr val="003470"/>
              </a:solidFill>
            </a:endParaRPr>
          </a:p>
          <a:p>
            <a:pPr marL="114300" algn="ctr">
              <a:lnSpc>
                <a:spcPct val="150000"/>
              </a:lnSpc>
            </a:pPr>
            <a:r>
              <a:rPr lang="en-US" sz="2000" dirty="0" err="1" smtClean="0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 smtClean="0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(def.)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set </a:t>
            </a:r>
            <a:r>
              <a:rPr lang="en-US" dirty="0" smtClean="0"/>
              <a:t>of </a:t>
            </a:r>
            <a:r>
              <a:rPr lang="en-US" i="1" dirty="0" smtClean="0"/>
              <a:t>variables</a:t>
            </a:r>
            <a:r>
              <a:rPr lang="en-US" dirty="0" smtClean="0"/>
              <a:t> that capture various aspects of the world: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i="1" dirty="0" smtClean="0"/>
              <a:t>rates,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numbers,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ublic vs. private, etc.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(def.)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 smtClean="0"/>
              <a:t>a </a:t>
            </a:r>
            <a:r>
              <a:rPr lang="en-US" dirty="0" smtClean="0"/>
              <a:t>corresponding set </a:t>
            </a:r>
            <a:r>
              <a:rPr lang="en-US" dirty="0" smtClean="0"/>
              <a:t>of </a:t>
            </a:r>
            <a:r>
              <a:rPr lang="en-US" i="1" dirty="0" smtClean="0"/>
              <a:t>observations</a:t>
            </a:r>
            <a:r>
              <a:rPr lang="en-US" dirty="0" smtClean="0"/>
              <a:t> </a:t>
            </a:r>
            <a:r>
              <a:rPr lang="en-US" dirty="0" smtClean="0"/>
              <a:t>(a.k.a. </a:t>
            </a:r>
            <a:r>
              <a:rPr lang="en-US" i="1" dirty="0" smtClean="0"/>
              <a:t>records</a:t>
            </a:r>
            <a:r>
              <a:rPr lang="en-US" i="1" dirty="0" smtClean="0"/>
              <a:t>)</a:t>
            </a:r>
            <a:r>
              <a:rPr lang="en-US" dirty="0" smtClean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tuition </a:t>
            </a:r>
            <a:r>
              <a:rPr lang="en-US" sz="2400" dirty="0" smtClean="0"/>
              <a:t>= $</a:t>
            </a:r>
            <a:r>
              <a:rPr lang="is-IS" sz="2400" dirty="0"/>
              <a:t>46,288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= </a:t>
            </a:r>
            <a:r>
              <a:rPr lang="is-IS" sz="2400" dirty="0"/>
              <a:t>2,563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private, etc.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tuition </a:t>
            </a:r>
            <a:r>
              <a:rPr lang="en-US" sz="2400" dirty="0" smtClean="0"/>
              <a:t>= $</a:t>
            </a:r>
            <a:r>
              <a:rPr lang="cs-CZ" sz="2400" dirty="0"/>
              <a:t>16,115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= </a:t>
            </a:r>
            <a:r>
              <a:rPr lang="is-IS" sz="2400" dirty="0"/>
              <a:t>28,635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public, etc.</a:t>
            </a:r>
            <a:endParaRPr lang="en-US" sz="2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to think about this: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Tuition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Enrollment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 vs. 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Smith </a:t>
                      </a:r>
                    </a:p>
                    <a:p>
                      <a:pPr algn="ctr"/>
                      <a:r>
                        <a:rPr lang="en-US" dirty="0" smtClean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</a:t>
                      </a:r>
                      <a:r>
                        <a:rPr lang="is-IS" dirty="0" smtClean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UMass Amherst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 smtClean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Hampshire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$48,065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Mount Holyoke</a:t>
                      </a:r>
                      <a:r>
                        <a:rPr lang="is-IS" baseline="0" dirty="0" smtClean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$43,886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Amherst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r>
                        <a:rPr lang="is-IS" dirty="0" smtClean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⋮</a:t>
                      </a:r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VARIABLES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OBSERVATIONS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have dimensions</a:t>
            </a:r>
            <a:endParaRPr lang="en-US" sz="1000" dirty="0" smtClean="0"/>
          </a:p>
          <a:p>
            <a:r>
              <a:rPr lang="en-US" dirty="0" smtClean="0"/>
              <a:t>Visualizations have dimensions, too</a:t>
            </a:r>
            <a:endParaRPr lang="en-US" sz="1000" dirty="0" smtClean="0"/>
          </a:p>
          <a:p>
            <a:r>
              <a:rPr lang="en-US" dirty="0" smtClean="0"/>
              <a:t>To build visualizations, we need to </a:t>
            </a:r>
            <a:r>
              <a:rPr lang="en-US" b="1" dirty="0" smtClean="0"/>
              <a:t>map</a:t>
            </a:r>
            <a:r>
              <a:rPr lang="en-US" dirty="0" smtClean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 for this </a:t>
            </a:r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b="1" dirty="0" smtClean="0"/>
              <a:t>data dimension </a:t>
            </a:r>
            <a:r>
              <a:rPr lang="en-US" dirty="0" smtClean="0"/>
              <a:t>should be mapped </a:t>
            </a:r>
          </a:p>
          <a:p>
            <a:pPr marL="0" indent="0" algn="r">
              <a:buNone/>
            </a:pPr>
            <a:r>
              <a:rPr lang="en-US" dirty="0" smtClean="0"/>
              <a:t>to which </a:t>
            </a:r>
            <a:r>
              <a:rPr lang="en-US" b="1" dirty="0" smtClean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it depends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Crew	        Basketball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Crew	        Basketball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Average Height for Youth Sports Participants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images we draw are composed of marks: like ink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Areas</a:t>
                </a:r>
                <a:endParaRPr lang="en-US" sz="2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Lines</a:t>
                </a:r>
                <a:endParaRPr lang="en-US" sz="2400" dirty="0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Points</a:t>
                </a:r>
                <a:endParaRPr lang="en-US" sz="2400" dirty="0"/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information using </a:t>
            </a:r>
            <a:r>
              <a:rPr lang="en-US" b="1" dirty="0" smtClean="0"/>
              <a:t>where</a:t>
            </a:r>
            <a:r>
              <a:rPr lang="en-US" dirty="0" smtClean="0"/>
              <a:t> the mark is drawn</a:t>
            </a:r>
          </a:p>
          <a:p>
            <a:r>
              <a:rPr lang="en-US" dirty="0" smtClean="0"/>
              <a:t>Some examples: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 smtClean="0"/>
              <a:t>how big </a:t>
            </a:r>
            <a:r>
              <a:rPr lang="en-US" dirty="0" smtClean="0"/>
              <a:t>the mark is drawn</a:t>
            </a:r>
            <a:endParaRPr lang="en-US" dirty="0"/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 smtClean="0"/>
              <a:t>how dark </a:t>
            </a:r>
            <a:r>
              <a:rPr lang="en-US" dirty="0" smtClean="0"/>
              <a:t>the mark is drawn</a:t>
            </a:r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</a:t>
            </a:r>
            <a:r>
              <a:rPr lang="en-US" dirty="0" smtClean="0"/>
              <a:t>using the </a:t>
            </a:r>
            <a:r>
              <a:rPr lang="en-US" b="1" dirty="0" smtClean="0"/>
              <a:t>hue</a:t>
            </a:r>
            <a:r>
              <a:rPr lang="en-US" dirty="0" smtClean="0"/>
              <a:t> of the mark</a:t>
            </a:r>
            <a:endParaRPr lang="en-US" dirty="0"/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information using how the mark is </a:t>
            </a:r>
            <a:r>
              <a:rPr lang="en-US" b="1" dirty="0" smtClean="0"/>
              <a:t>rotated</a:t>
            </a:r>
          </a:p>
          <a:p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dirty="0" smtClean="0"/>
              <a:t>how the </a:t>
            </a:r>
            <a:r>
              <a:rPr lang="en-US" dirty="0"/>
              <a:t>mark is </a:t>
            </a:r>
            <a:r>
              <a:rPr lang="en-US" b="1" dirty="0" smtClean="0"/>
              <a:t>shaped</a:t>
            </a:r>
            <a:endParaRPr lang="en-US" b="1" dirty="0"/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visual dimensions &amp; data type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</a:t>
            </a:r>
            <a:r>
              <a:rPr lang="en-US" sz="1200" dirty="0" smtClean="0"/>
              <a:t>Graphics</a:t>
            </a:r>
            <a:r>
              <a:rPr lang="en-US" sz="1200" dirty="0"/>
              <a:t>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Categorical      Numerical</a:t>
            </a:r>
            <a:endParaRPr lang="en-US" sz="1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/>
                <a:gridCol w="1168400"/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Pre-lunch activity: </a:t>
            </a:r>
            <a:r>
              <a:rPr lang="en-US" dirty="0" smtClean="0"/>
              <a:t>deconstructing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a data visualization you think is interesting</a:t>
            </a:r>
          </a:p>
          <a:p>
            <a:pPr lvl="1"/>
            <a:r>
              <a:rPr lang="en-US" dirty="0" smtClean="0"/>
              <a:t>Some ideas: </a:t>
            </a:r>
            <a:r>
              <a:rPr lang="en-US" dirty="0" err="1" smtClean="0"/>
              <a:t>NYTimes</a:t>
            </a:r>
            <a:r>
              <a:rPr lang="en-US" dirty="0" smtClean="0"/>
              <a:t>, </a:t>
            </a:r>
            <a:r>
              <a:rPr lang="en-US" dirty="0" err="1" smtClean="0"/>
              <a:t>VisualisingData.com</a:t>
            </a:r>
            <a:r>
              <a:rPr lang="en-US" dirty="0" smtClean="0"/>
              <a:t>, </a:t>
            </a:r>
            <a:r>
              <a:rPr lang="en-US" dirty="0" err="1" smtClean="0"/>
              <a:t>Visual.ly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the following: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What is the </a:t>
            </a:r>
            <a:r>
              <a:rPr lang="en-US" b="1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Which </a:t>
            </a:r>
            <a:r>
              <a:rPr lang="en-US" b="1" dirty="0" smtClean="0">
                <a:solidFill>
                  <a:schemeClr val="accent1"/>
                </a:solidFill>
              </a:rPr>
              <a:t>data dimensions</a:t>
            </a:r>
            <a:r>
              <a:rPr lang="en-US" dirty="0" smtClean="0">
                <a:solidFill>
                  <a:schemeClr val="accent1"/>
                </a:solidFill>
              </a:rPr>
              <a:t> are mapped to which </a:t>
            </a:r>
            <a:r>
              <a:rPr lang="en-US" b="1" dirty="0" smtClean="0">
                <a:solidFill>
                  <a:schemeClr val="accent1"/>
                </a:solidFill>
              </a:rPr>
              <a:t>visual dimensions</a:t>
            </a:r>
            <a:r>
              <a:rPr lang="en-US" dirty="0" smtClean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How does this </a:t>
            </a:r>
            <a:r>
              <a:rPr lang="en-US" b="1" dirty="0" smtClean="0">
                <a:solidFill>
                  <a:schemeClr val="accent1"/>
                </a:solidFill>
              </a:rPr>
              <a:t>shape your understanding </a:t>
            </a:r>
            <a:r>
              <a:rPr lang="en-US" dirty="0" smtClean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If you </a:t>
            </a:r>
            <a:r>
              <a:rPr lang="en-US" b="1" dirty="0" smtClean="0">
                <a:solidFill>
                  <a:schemeClr val="accent1"/>
                </a:solidFill>
              </a:rPr>
              <a:t>liked</a:t>
            </a:r>
            <a:r>
              <a:rPr lang="en-US" dirty="0" smtClean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 smtClean="0">
                <a:solidFill>
                  <a:schemeClr val="accent1"/>
                </a:solidFill>
              </a:rPr>
              <a:t>well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If you </a:t>
            </a:r>
            <a:r>
              <a:rPr lang="en-US" b="1" dirty="0" smtClean="0">
                <a:solidFill>
                  <a:schemeClr val="accent1"/>
                </a:solidFill>
              </a:rPr>
              <a:t>disliked</a:t>
            </a:r>
            <a:r>
              <a:rPr lang="en-US" dirty="0" smtClean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 smtClean="0">
                <a:solidFill>
                  <a:schemeClr val="accent1"/>
                </a:solidFill>
              </a:rPr>
              <a:t>change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Mini-lecture and lab</a:t>
            </a:r>
            <a:r>
              <a:rPr lang="en-US" dirty="0" smtClean="0"/>
              <a:t>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TODO </a:t>
            </a:r>
            <a:r>
              <a:rPr lang="en-US" dirty="0" smtClean="0"/>
              <a:t>(if you haven’t already):</a:t>
            </a:r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(‘ggplot2’)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</a:t>
            </a:r>
            <a:r>
              <a:rPr lang="en-US" dirty="0" smtClean="0"/>
              <a:t>idea behind my research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 smtClean="0"/>
              <a:t>Humans and machines have </a:t>
            </a:r>
            <a:r>
              <a:rPr lang="en-US" b="1" dirty="0" smtClean="0"/>
              <a:t>complimentary</a:t>
            </a:r>
            <a:r>
              <a:rPr lang="en-US" dirty="0" smtClean="0"/>
              <a:t> </a:t>
            </a:r>
            <a:r>
              <a:rPr lang="en-US" b="1" dirty="0" smtClean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 smtClean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context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Interaction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Visualization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of this workshop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 smtClean="0"/>
              <a:t>How do we build </a:t>
            </a:r>
            <a:r>
              <a:rPr lang="en-US" b="1" dirty="0" smtClean="0"/>
              <a:t>visualizations</a:t>
            </a:r>
            <a:r>
              <a:rPr lang="en-US" dirty="0" smtClean="0"/>
              <a:t> that help humans understand patterns in data?</a:t>
            </a:r>
            <a:endParaRPr lang="en-US" b="1" dirty="0" smtClean="0"/>
          </a:p>
          <a:p>
            <a:pPr marL="237744" indent="-237744">
              <a:spcBef>
                <a:spcPts val="600"/>
              </a:spcBef>
            </a:pPr>
            <a:endParaRPr lang="en-US" dirty="0" smtClean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3470"/>
                  </a:solidFill>
                </a:rPr>
                <a:t>Visualization</a:t>
              </a:r>
              <a:endParaRPr lang="en-US" dirty="0">
                <a:solidFill>
                  <a:srgbClr val="00347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(non-CS) thing to know about 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B1A32F2-419E-D84C-8931-9402BEA9A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480" y="1447800"/>
            <a:ext cx="6502400" cy="4876800"/>
          </a:xfrm>
          <a:ln w="38100">
            <a:solidFill>
              <a:srgbClr val="00255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60268" y="2323297"/>
            <a:ext cx="16385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</a:rPr>
              <a:t>I’m a big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</a:rPr>
              <a:t>board game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</a:rPr>
              <a:t>nerd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(we have a closet 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in our house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dedicated to them)</a:t>
            </a:r>
          </a:p>
        </p:txBody>
      </p:sp>
      <p:sp>
        <p:nvSpPr>
          <p:cNvPr id="6" name="Circular Arrow 5"/>
          <p:cNvSpPr/>
          <p:nvPr/>
        </p:nvSpPr>
        <p:spPr>
          <a:xfrm rot="15300000" flipV="1">
            <a:off x="7051199" y="1723487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3436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 more interesting thing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68997" y="3187375"/>
            <a:ext cx="1802803" cy="1338412"/>
            <a:chOff x="805805" y="3167864"/>
            <a:chExt cx="1802803" cy="1338412"/>
          </a:xfrm>
        </p:grpSpPr>
        <p:sp>
          <p:nvSpPr>
            <p:cNvPr id="5" name="TextBox 4"/>
            <p:cNvSpPr txBox="1"/>
            <p:nvPr/>
          </p:nvSpPr>
          <p:spPr>
            <a:xfrm>
              <a:off x="805805" y="3767612"/>
              <a:ext cx="14269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Logan</a:t>
              </a:r>
            </a:p>
            <a:p>
              <a:pPr algn="ctr"/>
              <a:r>
                <a:rPr lang="en-US" sz="1400" dirty="0" smtClean="0">
                  <a:solidFill>
                    <a:srgbClr val="003470"/>
                  </a:solidFill>
                </a:rPr>
                <a:t>(10 </a:t>
              </a:r>
              <a:r>
                <a:rPr lang="en-US" sz="1400" dirty="0">
                  <a:solidFill>
                    <a:srgbClr val="003470"/>
                  </a:solidFill>
                </a:rPr>
                <a:t>months old)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7869619">
              <a:off x="1406208" y="316496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45142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67400" y="2286000"/>
            <a:ext cx="2241151" cy="1630056"/>
            <a:chOff x="6470469" y="2430725"/>
            <a:chExt cx="2241151" cy="1630056"/>
          </a:xfrm>
        </p:grpSpPr>
        <p:sp>
          <p:nvSpPr>
            <p:cNvPr id="6" name="Circular Arrow 5"/>
            <p:cNvSpPr/>
            <p:nvPr/>
          </p:nvSpPr>
          <p:spPr>
            <a:xfrm rot="6606850">
              <a:off x="6473372" y="28583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097536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07265" y="2430725"/>
              <a:ext cx="20043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</a:t>
              </a:r>
              <a:r>
                <a:rPr lang="mr-IN" sz="1400" dirty="0">
                  <a:solidFill>
                    <a:srgbClr val="003470"/>
                  </a:solidFill>
                </a:rPr>
                <a:t>…</a:t>
              </a:r>
              <a:r>
                <a:rPr lang="en-US" sz="1400" dirty="0">
                  <a:solidFill>
                    <a:srgbClr val="003470"/>
                  </a:solidFill>
                </a:rPr>
                <a:t>I might come to </a:t>
              </a:r>
              <a:r>
                <a:rPr lang="en-US" sz="1400" dirty="0" smtClean="0">
                  <a:solidFill>
                    <a:srgbClr val="003470"/>
                  </a:solidFill>
                </a:rPr>
                <a:t>visit later this summer,</a:t>
              </a:r>
              <a:endParaRPr lang="en-US" sz="1400" dirty="0">
                <a:solidFill>
                  <a:srgbClr val="003470"/>
                </a:solidFill>
              </a:endParaRP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I have lots of thoughts on </a:t>
              </a:r>
              <a:r>
                <a:rPr lang="en-US" sz="1400" b="1" dirty="0" smtClean="0">
                  <a:solidFill>
                    <a:srgbClr val="003470"/>
                  </a:solidFill>
                </a:rPr>
                <a:t>data vis</a:t>
              </a:r>
              <a:r>
                <a:rPr lang="en-US" sz="1400" dirty="0" smtClean="0">
                  <a:solidFill>
                    <a:srgbClr val="003470"/>
                  </a:solidFill>
                </a:rPr>
                <a:t>!”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</p:grpSp>
      <p:pic>
        <p:nvPicPr>
          <p:cNvPr id="1026" name="Picture 2" descr="https://lh3.googleusercontent.com/tlX4oFHd40qJ82ERy5FKFE1ZMGWKj0v5o3-LIMCvmvnupv6Cmo6qWYZEMwLTiGHVt_5EA_MPqLH4wPqT6rI9LyGcxqorPUA9L-k7CuRdQojde39hVcXAEQoUKqX2KAXJ5nNWOB2w4INIVXToW9w0u0KROSh9ui5uxnOgjmmcATXbvhZOwBOWQoyYQEApWv2tcCVKw7ZuH995JrR13Puq31q8gqF5hv9wQAY5uBmSAyspWmWmiGJdCRTa0YRVAOAL9Qy2S_ctcAQ5AmiIHD3a3j5KN6XNKWkYQwJ5xnDcKaKPfwcGWSUGtcRf9-gqQtFI315ifsL8jhhhaTCmOEl6SJm3pjbjXTIDjs1o5vxYDpD_LGGA4CdGfZmykRTS7kNKlFFG-1Nfjt5PkcR-HP4QKHFh1IJ6AUeKeww9NVg5pvWM0-QvjjKLeXmnFjjzqxKvsMfH6VTYMnT28QpZRIHYoHNVMpCUerqZTE9NBtjFtKvUNupjJNBwOVud0l0OPCA3GLfQm4DTtVBWwQwvBET9B5KioggPTd0lBXeATEFCz-rVuuOpoLJwaOs7jiAAAngfJSTdlGFytDO5zr-BEkschdX3y_e5SPBsbQNfqUXp=w721-h961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7" r="12757"/>
          <a:stretch/>
        </p:blipFill>
        <p:spPr bwMode="auto">
          <a:xfrm>
            <a:off x="2971800" y="1295400"/>
            <a:ext cx="2895600" cy="5122362"/>
          </a:xfrm>
          <a:prstGeom prst="rect">
            <a:avLst/>
          </a:prstGeom>
          <a:noFill/>
          <a:ln w="38100"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 smtClean="0"/>
              <a:t>Your alma mater</a:t>
            </a:r>
          </a:p>
          <a:p>
            <a:pPr lvl="1"/>
            <a:r>
              <a:rPr lang="en-US" dirty="0" smtClean="0"/>
              <a:t>Your </a:t>
            </a:r>
            <a:r>
              <a:rPr lang="en-US" dirty="0" smtClean="0"/>
              <a:t>major </a:t>
            </a:r>
            <a:r>
              <a:rPr lang="en-US" dirty="0"/>
              <a:t>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 smtClean="0"/>
              <a:t>DSDP</a:t>
            </a:r>
            <a:r>
              <a:rPr lang="en-US" dirty="0" smtClean="0"/>
              <a:t>?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</a:t>
            </a:r>
            <a:r>
              <a:rPr lang="en-US" dirty="0" smtClean="0"/>
              <a:t>life after graduation that </a:t>
            </a:r>
            <a:r>
              <a:rPr lang="en-US" dirty="0"/>
              <a:t>you find particularly </a:t>
            </a:r>
            <a:r>
              <a:rPr lang="en-US" b="1" dirty="0"/>
              <a:t>challenging / anxiety-provoking</a:t>
            </a:r>
            <a:r>
              <a:rPr lang="en-US" dirty="0" smtClean="0"/>
              <a:t>?</a:t>
            </a:r>
          </a:p>
          <a:p>
            <a:pPr marL="274320" lvl="1" indent="0" algn="ctr">
              <a:buNone/>
            </a:pPr>
            <a:r>
              <a:rPr lang="en-US" dirty="0" smtClean="0"/>
              <a:t>-or-</a:t>
            </a:r>
            <a:endParaRPr lang="en-US" dirty="0"/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 smtClean="0"/>
              <a:t>What’s one thing about you that would probably </a:t>
            </a:r>
            <a:r>
              <a:rPr lang="en-US" b="1" dirty="0" smtClean="0"/>
              <a:t>surprise</a:t>
            </a:r>
            <a:r>
              <a:rPr lang="en-US" dirty="0" smtClean="0"/>
              <a:t>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/>
              <a:t>Visualization </a:t>
            </a:r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Flashback to </a:t>
            </a:r>
            <a:r>
              <a:rPr lang="en-US" dirty="0" smtClean="0"/>
              <a:t>early experiences in data wrangling</a:t>
            </a:r>
            <a:endParaRPr lang="en-US" dirty="0" smtClean="0"/>
          </a:p>
          <a:p>
            <a:pPr lvl="1"/>
            <a:r>
              <a:rPr lang="en-US" dirty="0" smtClean="0"/>
              <a:t>Visualization (def.)</a:t>
            </a:r>
          </a:p>
          <a:p>
            <a:pPr lvl="1"/>
            <a:r>
              <a:rPr lang="en-US" dirty="0" smtClean="0"/>
              <a:t>Data (def.)</a:t>
            </a:r>
          </a:p>
          <a:p>
            <a:r>
              <a:rPr lang="en-US" dirty="0" smtClean="0"/>
              <a:t>Graphical primitives</a:t>
            </a:r>
          </a:p>
          <a:p>
            <a:r>
              <a:rPr lang="en-US" dirty="0" smtClean="0"/>
              <a:t>Visual dimensions</a:t>
            </a:r>
          </a:p>
          <a:p>
            <a:r>
              <a:rPr lang="en-US" dirty="0" smtClean="0"/>
              <a:t>Pre-lunch a</a:t>
            </a:r>
            <a:r>
              <a:rPr lang="en-US" dirty="0" smtClean="0"/>
              <a:t>ctivity</a:t>
            </a:r>
            <a:r>
              <a:rPr lang="en-US" dirty="0" smtClean="0"/>
              <a:t>: mapping visual to data </a:t>
            </a:r>
            <a:r>
              <a:rPr lang="en-US" dirty="0" smtClean="0"/>
              <a:t>dimensions</a:t>
            </a:r>
          </a:p>
          <a:p>
            <a:r>
              <a:rPr lang="en-US" dirty="0" smtClean="0"/>
              <a:t>After lunch: ggplot2 crash course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19138</TotalTime>
  <Words>959</Words>
  <Application>Microsoft Macintosh PowerPoint</Application>
  <PresentationFormat>On-screen Show (4:3)</PresentationFormat>
  <Paragraphs>218</Paragraphs>
  <Slides>37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Courier</vt:lpstr>
      <vt:lpstr>Lucida Grande</vt:lpstr>
      <vt:lpstr>Mangal</vt:lpstr>
      <vt:lpstr>Menlo</vt:lpstr>
      <vt:lpstr>Wingdings</vt:lpstr>
      <vt:lpstr>Arial</vt:lpstr>
      <vt:lpstr>Clarity</vt:lpstr>
      <vt:lpstr>Workshop 1.1: Introduction to Data Visualization</vt:lpstr>
      <vt:lpstr>Introductions &amp; background</vt:lpstr>
      <vt:lpstr>What I do: analytical tools for messy data</vt:lpstr>
      <vt:lpstr>Big idea behind my research</vt:lpstr>
      <vt:lpstr>Focus of this workshop</vt:lpstr>
      <vt:lpstr>Interesting (non-CS) thing to know about me</vt:lpstr>
      <vt:lpstr>Way more interesting thing</vt:lpstr>
      <vt:lpstr>3-minute biographies</vt:lpstr>
      <vt:lpstr>Outline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Pre-lunch activity: deconstructing graphics</vt:lpstr>
      <vt:lpstr>After lunch</vt:lpstr>
    </vt:vector>
  </TitlesOfParts>
  <Company>UNC Charlotte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343</cp:revision>
  <cp:lastPrinted>2017-02-01T14:33:59Z</cp:lastPrinted>
  <dcterms:created xsi:type="dcterms:W3CDTF">2010-09-06T14:11:22Z</dcterms:created>
  <dcterms:modified xsi:type="dcterms:W3CDTF">2018-06-12T14:41:39Z</dcterms:modified>
</cp:coreProperties>
</file>